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50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289425" cy="6858000"/>
          </a:xfrm>
          <a:custGeom>
            <a:avLst/>
            <a:gdLst/>
            <a:ahLst/>
            <a:cxnLst/>
            <a:rect l="l" t="t" r="r" b="b"/>
            <a:pathLst>
              <a:path w="4289425" h="6858000">
                <a:moveTo>
                  <a:pt x="4289272" y="0"/>
                </a:moveTo>
                <a:lnTo>
                  <a:pt x="0" y="0"/>
                </a:lnTo>
                <a:lnTo>
                  <a:pt x="0" y="6858000"/>
                </a:lnTo>
                <a:lnTo>
                  <a:pt x="4289272" y="6858000"/>
                </a:lnTo>
                <a:lnTo>
                  <a:pt x="4289272" y="0"/>
                </a:lnTo>
                <a:close/>
              </a:path>
            </a:pathLst>
          </a:custGeom>
          <a:solidFill>
            <a:srgbClr val="3686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3271" y="1393736"/>
            <a:ext cx="3731895" cy="1731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/>
              <a:t>The</a:t>
            </a:r>
            <a:r>
              <a:rPr spc="-130" dirty="0"/>
              <a:t> </a:t>
            </a:r>
            <a:r>
              <a:rPr dirty="0"/>
              <a:t>historical</a:t>
            </a:r>
            <a:r>
              <a:rPr spc="-125" dirty="0"/>
              <a:t> </a:t>
            </a:r>
            <a:r>
              <a:rPr spc="-10" dirty="0"/>
              <a:t>benefit </a:t>
            </a:r>
            <a:r>
              <a:rPr dirty="0"/>
              <a:t>of</a:t>
            </a:r>
            <a:r>
              <a:rPr spc="-65" dirty="0"/>
              <a:t> </a:t>
            </a:r>
            <a:r>
              <a:rPr dirty="0"/>
              <a:t>“staying</a:t>
            </a:r>
            <a:r>
              <a:rPr spc="-80" dirty="0"/>
              <a:t> </a:t>
            </a:r>
            <a:r>
              <a:rPr dirty="0"/>
              <a:t>the</a:t>
            </a:r>
            <a:r>
              <a:rPr spc="-90" dirty="0"/>
              <a:t> </a:t>
            </a:r>
            <a:r>
              <a:rPr spc="-10" dirty="0"/>
              <a:t>course” </a:t>
            </a:r>
            <a:r>
              <a:rPr dirty="0"/>
              <a:t>during</a:t>
            </a:r>
            <a:r>
              <a:rPr spc="-155" dirty="0"/>
              <a:t> </a:t>
            </a:r>
            <a:r>
              <a:rPr spc="-10" dirty="0"/>
              <a:t>market</a:t>
            </a:r>
          </a:p>
          <a:p>
            <a:pPr marL="12700">
              <a:lnSpc>
                <a:spcPts val="3354"/>
              </a:lnSpc>
            </a:pPr>
            <a:r>
              <a:rPr spc="-10" dirty="0"/>
              <a:t>swings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0660" y="3279889"/>
            <a:ext cx="3804285" cy="2302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1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Many</a:t>
            </a:r>
            <a:r>
              <a:rPr sz="1200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individuals</a:t>
            </a:r>
            <a:r>
              <a:rPr sz="12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may</a:t>
            </a:r>
            <a:r>
              <a:rPr sz="12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be</a:t>
            </a:r>
            <a:r>
              <a:rPr sz="12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tempted</a:t>
            </a:r>
            <a:r>
              <a:rPr sz="12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2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make</a:t>
            </a:r>
            <a:r>
              <a:rPr sz="1200" spc="-6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changes</a:t>
            </a:r>
            <a:r>
              <a:rPr sz="12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Fidelity Sans 2"/>
                <a:cs typeface="Fidelity Sans 2"/>
              </a:rPr>
              <a:t>to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their</a:t>
            </a:r>
            <a:r>
              <a:rPr sz="12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retirement</a:t>
            </a:r>
            <a:r>
              <a:rPr sz="12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savings</a:t>
            </a:r>
            <a:r>
              <a:rPr sz="12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approach</a:t>
            </a:r>
            <a:r>
              <a:rPr sz="12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during</a:t>
            </a:r>
            <a:r>
              <a:rPr sz="12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periods</a:t>
            </a:r>
            <a:r>
              <a:rPr sz="1200" spc="-25" dirty="0">
                <a:solidFill>
                  <a:srgbClr val="FFFFFF"/>
                </a:solidFill>
                <a:latin typeface="Fidelity Sans 2"/>
                <a:cs typeface="Fidelity Sans 2"/>
              </a:rPr>
              <a:t> of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market</a:t>
            </a:r>
            <a:r>
              <a:rPr sz="1200" spc="-6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uncertainty.</a:t>
            </a:r>
            <a:r>
              <a:rPr sz="12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They</a:t>
            </a:r>
            <a:r>
              <a:rPr sz="1200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Fidelity Sans 2"/>
                <a:cs typeface="Fidelity Sans 2"/>
              </a:rPr>
              <a:t>may</a:t>
            </a:r>
            <a:r>
              <a:rPr sz="1200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consider</a:t>
            </a:r>
            <a:r>
              <a:rPr sz="1200" spc="-6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moving</a:t>
            </a:r>
            <a:r>
              <a:rPr sz="12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their savings</a:t>
            </a:r>
            <a:r>
              <a:rPr sz="12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2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more</a:t>
            </a:r>
            <a:r>
              <a:rPr sz="1200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conservative</a:t>
            </a:r>
            <a:r>
              <a:rPr sz="12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investment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options</a:t>
            </a:r>
            <a:r>
              <a:rPr sz="12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Fidelity Sans 2"/>
                <a:cs typeface="Fidelity Sans 2"/>
              </a:rPr>
              <a:t>or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decreasing</a:t>
            </a:r>
            <a:r>
              <a:rPr sz="1200" spc="-6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their</a:t>
            </a:r>
            <a:r>
              <a:rPr sz="12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contribution</a:t>
            </a:r>
            <a:r>
              <a:rPr sz="12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rates,</a:t>
            </a:r>
            <a:r>
              <a:rPr sz="12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but</a:t>
            </a:r>
            <a:r>
              <a:rPr sz="12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these</a:t>
            </a:r>
            <a:r>
              <a:rPr sz="12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steps could</a:t>
            </a:r>
            <a:r>
              <a:rPr sz="1200" spc="-6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have</a:t>
            </a:r>
            <a:r>
              <a:rPr sz="1200" spc="-6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long-</a:t>
            </a:r>
            <a:r>
              <a:rPr sz="12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term</a:t>
            </a:r>
            <a:r>
              <a:rPr sz="12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impacts</a:t>
            </a:r>
            <a:r>
              <a:rPr sz="12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on</a:t>
            </a:r>
            <a:r>
              <a:rPr sz="12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their</a:t>
            </a:r>
            <a:r>
              <a:rPr sz="12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retirement readiness.</a:t>
            </a:r>
            <a:endParaRPr sz="1200">
              <a:latin typeface="Fidelity Sans 2"/>
              <a:cs typeface="Fidelity Sans 2"/>
            </a:endParaRPr>
          </a:p>
          <a:p>
            <a:pPr marL="25400" marR="230504" algn="just">
              <a:lnSpc>
                <a:spcPct val="110000"/>
              </a:lnSpc>
              <a:spcBef>
                <a:spcPts val="505"/>
              </a:spcBef>
            </a:pP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The</a:t>
            </a:r>
            <a:r>
              <a:rPr sz="1200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following</a:t>
            </a:r>
            <a:r>
              <a:rPr sz="1200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illustration</a:t>
            </a:r>
            <a:r>
              <a:rPr sz="120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compares</a:t>
            </a:r>
            <a:r>
              <a:rPr sz="12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Fidelity Sans 2"/>
                <a:cs typeface="Fidelity Sans 2"/>
              </a:rPr>
              <a:t>individuals</a:t>
            </a:r>
            <a:r>
              <a:rPr sz="12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Fidelity Sans 2"/>
                <a:cs typeface="Fidelity Sans 2"/>
              </a:rPr>
              <a:t>who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moved</a:t>
            </a:r>
            <a:r>
              <a:rPr sz="1200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completely</a:t>
            </a:r>
            <a:r>
              <a:rPr sz="12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out</a:t>
            </a:r>
            <a:r>
              <a:rPr sz="12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of</a:t>
            </a:r>
            <a:r>
              <a:rPr sz="1200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stocks</a:t>
            </a:r>
            <a:r>
              <a:rPr sz="1200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between</a:t>
            </a:r>
            <a:r>
              <a:rPr sz="12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2022</a:t>
            </a:r>
            <a:r>
              <a:rPr sz="1200" spc="-25" dirty="0">
                <a:solidFill>
                  <a:srgbClr val="FFFFFF"/>
                </a:solidFill>
                <a:latin typeface="Fidelity Sans 2"/>
                <a:cs typeface="Fidelity Sans 2"/>
              </a:rPr>
              <a:t> and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2024</a:t>
            </a:r>
            <a:r>
              <a:rPr sz="1200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and</a:t>
            </a:r>
            <a:r>
              <a:rPr sz="1200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found</a:t>
            </a:r>
            <a:r>
              <a:rPr sz="1200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that</a:t>
            </a:r>
            <a:r>
              <a:rPr sz="12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they</a:t>
            </a:r>
            <a:r>
              <a:rPr sz="1200" spc="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have</a:t>
            </a:r>
            <a:r>
              <a:rPr sz="1200" spc="-6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Fidelity Sans 2"/>
                <a:cs typeface="Fidelity Sans 2"/>
              </a:rPr>
              <a:t>fallen</a:t>
            </a:r>
            <a:r>
              <a:rPr sz="12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behind</a:t>
            </a:r>
            <a:r>
              <a:rPr sz="120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those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that</a:t>
            </a:r>
            <a:r>
              <a:rPr sz="1200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dirty="0">
                <a:solidFill>
                  <a:srgbClr val="FFFFFF"/>
                </a:solidFill>
                <a:latin typeface="Fidelity Sans 2"/>
                <a:cs typeface="Fidelity Sans 2"/>
              </a:rPr>
              <a:t>stayed</a:t>
            </a:r>
            <a:r>
              <a:rPr sz="1200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idelity Sans 2"/>
                <a:cs typeface="Fidelity Sans 2"/>
              </a:rPr>
              <a:t>invested.</a:t>
            </a:r>
            <a:r>
              <a:rPr sz="1200" spc="-15" baseline="20833" dirty="0">
                <a:solidFill>
                  <a:srgbClr val="FFFFFF"/>
                </a:solidFill>
                <a:latin typeface="Fidelity Sans 2"/>
                <a:cs typeface="Fidelity Sans 2"/>
              </a:rPr>
              <a:t>1</a:t>
            </a:r>
            <a:endParaRPr sz="1200" baseline="20833">
              <a:latin typeface="Fidelity Sans 2"/>
              <a:cs typeface="Fidelity Sans 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3359" y="5696953"/>
            <a:ext cx="360108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Fidelity Sans 2"/>
                <a:cs typeface="Fidelity Sans 2"/>
              </a:rPr>
              <a:t>Review</a:t>
            </a:r>
            <a:r>
              <a:rPr sz="1400" b="1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400" b="1" spc="-6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idelity Sans 2"/>
                <a:cs typeface="Fidelity Sans 2"/>
              </a:rPr>
              <a:t>employer-sponsored</a:t>
            </a:r>
            <a:r>
              <a:rPr sz="1400" b="1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account </a:t>
            </a:r>
            <a:r>
              <a:rPr sz="14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by</a:t>
            </a:r>
            <a:r>
              <a:rPr sz="1400" b="1" spc="-6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idelity Sans 2"/>
                <a:cs typeface="Fidelity Sans 2"/>
              </a:rPr>
              <a:t>visiting </a:t>
            </a:r>
            <a:r>
              <a:rPr sz="14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NetBenefits.com/Dashboard</a:t>
            </a:r>
            <a:endParaRPr sz="1400">
              <a:latin typeface="Fidelity Sans 2"/>
              <a:cs typeface="Fidelity Sans 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57929" y="3476244"/>
            <a:ext cx="6428740" cy="0"/>
          </a:xfrm>
          <a:custGeom>
            <a:avLst/>
            <a:gdLst/>
            <a:ahLst/>
            <a:cxnLst/>
            <a:rect l="l" t="t" r="r" b="b"/>
            <a:pathLst>
              <a:path w="6428740">
                <a:moveTo>
                  <a:pt x="0" y="0"/>
                </a:moveTo>
                <a:lnTo>
                  <a:pt x="642843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457929" y="1124051"/>
            <a:ext cx="6428740" cy="2113915"/>
            <a:chOff x="5457929" y="1124051"/>
            <a:chExt cx="6428740" cy="2113915"/>
          </a:xfrm>
        </p:grpSpPr>
        <p:sp>
          <p:nvSpPr>
            <p:cNvPr id="7" name="object 7"/>
            <p:cNvSpPr/>
            <p:nvPr/>
          </p:nvSpPr>
          <p:spPr>
            <a:xfrm>
              <a:off x="5457929" y="1190244"/>
              <a:ext cx="6428740" cy="1714500"/>
            </a:xfrm>
            <a:custGeom>
              <a:avLst/>
              <a:gdLst/>
              <a:ahLst/>
              <a:cxnLst/>
              <a:rect l="l" t="t" r="r" b="b"/>
              <a:pathLst>
                <a:path w="6428740" h="1714500">
                  <a:moveTo>
                    <a:pt x="0" y="1714500"/>
                  </a:moveTo>
                  <a:lnTo>
                    <a:pt x="6428435" y="1714500"/>
                  </a:lnTo>
                </a:path>
                <a:path w="6428740" h="1714500">
                  <a:moveTo>
                    <a:pt x="0" y="1143000"/>
                  </a:moveTo>
                  <a:lnTo>
                    <a:pt x="6428435" y="1143000"/>
                  </a:lnTo>
                </a:path>
                <a:path w="6428740" h="1714500">
                  <a:moveTo>
                    <a:pt x="0" y="571500"/>
                  </a:moveTo>
                  <a:lnTo>
                    <a:pt x="6428435" y="571500"/>
                  </a:lnTo>
                </a:path>
                <a:path w="6428740" h="1714500">
                  <a:moveTo>
                    <a:pt x="0" y="0"/>
                  </a:moveTo>
                  <a:lnTo>
                    <a:pt x="6428435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47212" y="2904758"/>
              <a:ext cx="6250305" cy="0"/>
            </a:xfrm>
            <a:custGeom>
              <a:avLst/>
              <a:gdLst/>
              <a:ahLst/>
              <a:cxnLst/>
              <a:rect l="l" t="t" r="r" b="b"/>
              <a:pathLst>
                <a:path w="6250305">
                  <a:moveTo>
                    <a:pt x="0" y="0"/>
                  </a:moveTo>
                  <a:lnTo>
                    <a:pt x="0" y="0"/>
                  </a:lnTo>
                  <a:lnTo>
                    <a:pt x="6071768" y="0"/>
                  </a:lnTo>
                  <a:lnTo>
                    <a:pt x="6249860" y="0"/>
                  </a:lnTo>
                </a:path>
              </a:pathLst>
            </a:custGeom>
            <a:ln w="34925">
              <a:solidFill>
                <a:srgbClr val="3880F3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47212" y="1136751"/>
              <a:ext cx="6250305" cy="2088514"/>
            </a:xfrm>
            <a:custGeom>
              <a:avLst/>
              <a:gdLst/>
              <a:ahLst/>
              <a:cxnLst/>
              <a:rect l="l" t="t" r="r" b="b"/>
              <a:pathLst>
                <a:path w="6250305" h="2088514">
                  <a:moveTo>
                    <a:pt x="0" y="1767992"/>
                  </a:moveTo>
                  <a:lnTo>
                    <a:pt x="178460" y="1803044"/>
                  </a:lnTo>
                  <a:lnTo>
                    <a:pt x="356768" y="1734464"/>
                  </a:lnTo>
                  <a:lnTo>
                    <a:pt x="535076" y="1921916"/>
                  </a:lnTo>
                  <a:lnTo>
                    <a:pt x="714908" y="1897532"/>
                  </a:lnTo>
                  <a:lnTo>
                    <a:pt x="893216" y="2043836"/>
                  </a:lnTo>
                  <a:lnTo>
                    <a:pt x="1071524" y="1838096"/>
                  </a:lnTo>
                  <a:lnTo>
                    <a:pt x="1249832" y="1908200"/>
                  </a:lnTo>
                  <a:lnTo>
                    <a:pt x="1428140" y="2088210"/>
                  </a:lnTo>
                  <a:lnTo>
                    <a:pt x="1606448" y="1932584"/>
                  </a:lnTo>
                  <a:lnTo>
                    <a:pt x="1786280" y="1784756"/>
                  </a:lnTo>
                  <a:lnTo>
                    <a:pt x="1964588" y="1880768"/>
                  </a:lnTo>
                  <a:lnTo>
                    <a:pt x="2142896" y="1700936"/>
                  </a:lnTo>
                  <a:lnTo>
                    <a:pt x="2321204" y="1743608"/>
                  </a:lnTo>
                  <a:lnTo>
                    <a:pt x="2499512" y="1647596"/>
                  </a:lnTo>
                  <a:lnTo>
                    <a:pt x="2677820" y="1597304"/>
                  </a:lnTo>
                  <a:lnTo>
                    <a:pt x="2857652" y="1571396"/>
                  </a:lnTo>
                  <a:lnTo>
                    <a:pt x="3035960" y="1400708"/>
                  </a:lnTo>
                  <a:lnTo>
                    <a:pt x="3214268" y="1292504"/>
                  </a:lnTo>
                  <a:lnTo>
                    <a:pt x="3392576" y="1321460"/>
                  </a:lnTo>
                  <a:lnTo>
                    <a:pt x="3570884" y="1431188"/>
                  </a:lnTo>
                  <a:lnTo>
                    <a:pt x="3749192" y="1479956"/>
                  </a:lnTo>
                  <a:lnTo>
                    <a:pt x="3929024" y="1210208"/>
                  </a:lnTo>
                  <a:lnTo>
                    <a:pt x="4107332" y="1022756"/>
                  </a:lnTo>
                  <a:lnTo>
                    <a:pt x="4285640" y="972464"/>
                  </a:lnTo>
                  <a:lnTo>
                    <a:pt x="4463948" y="821588"/>
                  </a:lnTo>
                  <a:lnTo>
                    <a:pt x="4642256" y="699668"/>
                  </a:lnTo>
                  <a:lnTo>
                    <a:pt x="4822088" y="823112"/>
                  </a:lnTo>
                  <a:lnTo>
                    <a:pt x="5000396" y="653948"/>
                  </a:lnTo>
                  <a:lnTo>
                    <a:pt x="5178704" y="532028"/>
                  </a:lnTo>
                  <a:lnTo>
                    <a:pt x="5357012" y="431444"/>
                  </a:lnTo>
                  <a:lnTo>
                    <a:pt x="5535320" y="327812"/>
                  </a:lnTo>
                  <a:lnTo>
                    <a:pt x="5713628" y="225704"/>
                  </a:lnTo>
                  <a:lnTo>
                    <a:pt x="5893460" y="248564"/>
                  </a:lnTo>
                  <a:lnTo>
                    <a:pt x="6071768" y="0"/>
                  </a:lnTo>
                  <a:lnTo>
                    <a:pt x="6249860" y="94640"/>
                  </a:lnTo>
                </a:path>
              </a:pathLst>
            </a:custGeom>
            <a:ln w="25400">
              <a:solidFill>
                <a:srgbClr val="30CA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47212" y="2109088"/>
              <a:ext cx="6250305" cy="1071880"/>
            </a:xfrm>
            <a:custGeom>
              <a:avLst/>
              <a:gdLst/>
              <a:ahLst/>
              <a:cxnLst/>
              <a:rect l="l" t="t" r="r" b="b"/>
              <a:pathLst>
                <a:path w="6250305" h="1071880">
                  <a:moveTo>
                    <a:pt x="0" y="795654"/>
                  </a:moveTo>
                  <a:lnTo>
                    <a:pt x="178460" y="830706"/>
                  </a:lnTo>
                  <a:lnTo>
                    <a:pt x="356768" y="762126"/>
                  </a:lnTo>
                  <a:lnTo>
                    <a:pt x="535076" y="949578"/>
                  </a:lnTo>
                  <a:lnTo>
                    <a:pt x="714908" y="925194"/>
                  </a:lnTo>
                  <a:lnTo>
                    <a:pt x="893216" y="1071321"/>
                  </a:lnTo>
                  <a:lnTo>
                    <a:pt x="1071524" y="1045590"/>
                  </a:lnTo>
                  <a:lnTo>
                    <a:pt x="1249832" y="1016634"/>
                  </a:lnTo>
                  <a:lnTo>
                    <a:pt x="1428140" y="987678"/>
                  </a:lnTo>
                  <a:lnTo>
                    <a:pt x="1606448" y="957198"/>
                  </a:lnTo>
                  <a:lnTo>
                    <a:pt x="1786280" y="926718"/>
                  </a:lnTo>
                  <a:lnTo>
                    <a:pt x="1964588" y="893190"/>
                  </a:lnTo>
                  <a:lnTo>
                    <a:pt x="2142896" y="859662"/>
                  </a:lnTo>
                  <a:lnTo>
                    <a:pt x="2321204" y="826134"/>
                  </a:lnTo>
                  <a:lnTo>
                    <a:pt x="2499512" y="792606"/>
                  </a:lnTo>
                  <a:lnTo>
                    <a:pt x="2677820" y="757554"/>
                  </a:lnTo>
                  <a:lnTo>
                    <a:pt x="2857652" y="724026"/>
                  </a:lnTo>
                  <a:lnTo>
                    <a:pt x="3035960" y="688974"/>
                  </a:lnTo>
                  <a:lnTo>
                    <a:pt x="3214268" y="650874"/>
                  </a:lnTo>
                  <a:lnTo>
                    <a:pt x="3392576" y="614298"/>
                  </a:lnTo>
                  <a:lnTo>
                    <a:pt x="3570884" y="577722"/>
                  </a:lnTo>
                  <a:lnTo>
                    <a:pt x="3749192" y="538098"/>
                  </a:lnTo>
                  <a:lnTo>
                    <a:pt x="3929024" y="501522"/>
                  </a:lnTo>
                  <a:lnTo>
                    <a:pt x="4107332" y="463422"/>
                  </a:lnTo>
                  <a:lnTo>
                    <a:pt x="4285640" y="425322"/>
                  </a:lnTo>
                  <a:lnTo>
                    <a:pt x="4463948" y="387222"/>
                  </a:lnTo>
                  <a:lnTo>
                    <a:pt x="4642256" y="349122"/>
                  </a:lnTo>
                  <a:lnTo>
                    <a:pt x="4822088" y="311022"/>
                  </a:lnTo>
                  <a:lnTo>
                    <a:pt x="5000396" y="271398"/>
                  </a:lnTo>
                  <a:lnTo>
                    <a:pt x="5178704" y="231774"/>
                  </a:lnTo>
                  <a:lnTo>
                    <a:pt x="5357012" y="192150"/>
                  </a:lnTo>
                  <a:lnTo>
                    <a:pt x="5535320" y="152526"/>
                  </a:lnTo>
                  <a:lnTo>
                    <a:pt x="5713628" y="114426"/>
                  </a:lnTo>
                  <a:lnTo>
                    <a:pt x="5893460" y="76326"/>
                  </a:lnTo>
                  <a:lnTo>
                    <a:pt x="6071768" y="38226"/>
                  </a:lnTo>
                  <a:lnTo>
                    <a:pt x="6249860" y="0"/>
                  </a:lnTo>
                </a:path>
              </a:pathLst>
            </a:custGeom>
            <a:ln w="25400">
              <a:solidFill>
                <a:srgbClr val="6AD4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47212" y="2869273"/>
              <a:ext cx="6250305" cy="311150"/>
            </a:xfrm>
            <a:custGeom>
              <a:avLst/>
              <a:gdLst/>
              <a:ahLst/>
              <a:cxnLst/>
              <a:rect l="l" t="t" r="r" b="b"/>
              <a:pathLst>
                <a:path w="6250305" h="311150">
                  <a:moveTo>
                    <a:pt x="0" y="35471"/>
                  </a:moveTo>
                  <a:lnTo>
                    <a:pt x="178460" y="70523"/>
                  </a:lnTo>
                  <a:lnTo>
                    <a:pt x="356768" y="1943"/>
                  </a:lnTo>
                  <a:lnTo>
                    <a:pt x="535076" y="189395"/>
                  </a:lnTo>
                  <a:lnTo>
                    <a:pt x="714908" y="165011"/>
                  </a:lnTo>
                  <a:lnTo>
                    <a:pt x="893216" y="311137"/>
                  </a:lnTo>
                  <a:lnTo>
                    <a:pt x="1071524" y="309791"/>
                  </a:lnTo>
                  <a:lnTo>
                    <a:pt x="1249832" y="303695"/>
                  </a:lnTo>
                  <a:lnTo>
                    <a:pt x="1428140" y="299123"/>
                  </a:lnTo>
                  <a:lnTo>
                    <a:pt x="1606448" y="293027"/>
                  </a:lnTo>
                  <a:lnTo>
                    <a:pt x="1786280" y="285407"/>
                  </a:lnTo>
                  <a:lnTo>
                    <a:pt x="1964588" y="276263"/>
                  </a:lnTo>
                  <a:lnTo>
                    <a:pt x="2142896" y="267119"/>
                  </a:lnTo>
                  <a:lnTo>
                    <a:pt x="2321204" y="257975"/>
                  </a:lnTo>
                  <a:lnTo>
                    <a:pt x="2499512" y="248831"/>
                  </a:lnTo>
                  <a:lnTo>
                    <a:pt x="2677820" y="239687"/>
                  </a:lnTo>
                  <a:lnTo>
                    <a:pt x="2857652" y="230543"/>
                  </a:lnTo>
                  <a:lnTo>
                    <a:pt x="3035960" y="219875"/>
                  </a:lnTo>
                  <a:lnTo>
                    <a:pt x="3214268" y="207683"/>
                  </a:lnTo>
                  <a:lnTo>
                    <a:pt x="3392576" y="195491"/>
                  </a:lnTo>
                  <a:lnTo>
                    <a:pt x="3570884" y="183299"/>
                  </a:lnTo>
                  <a:lnTo>
                    <a:pt x="3749192" y="171107"/>
                  </a:lnTo>
                  <a:lnTo>
                    <a:pt x="3929024" y="158915"/>
                  </a:lnTo>
                  <a:lnTo>
                    <a:pt x="4107332" y="146723"/>
                  </a:lnTo>
                  <a:lnTo>
                    <a:pt x="4285640" y="134531"/>
                  </a:lnTo>
                  <a:lnTo>
                    <a:pt x="4463948" y="122339"/>
                  </a:lnTo>
                  <a:lnTo>
                    <a:pt x="4642256" y="110147"/>
                  </a:lnTo>
                  <a:lnTo>
                    <a:pt x="4822088" y="97955"/>
                  </a:lnTo>
                  <a:lnTo>
                    <a:pt x="5000396" y="85763"/>
                  </a:lnTo>
                  <a:lnTo>
                    <a:pt x="5178704" y="72047"/>
                  </a:lnTo>
                  <a:lnTo>
                    <a:pt x="5357012" y="59855"/>
                  </a:lnTo>
                  <a:lnTo>
                    <a:pt x="5535320" y="46139"/>
                  </a:lnTo>
                  <a:lnTo>
                    <a:pt x="5713628" y="33947"/>
                  </a:lnTo>
                  <a:lnTo>
                    <a:pt x="5893460" y="21755"/>
                  </a:lnTo>
                  <a:lnTo>
                    <a:pt x="6071768" y="11087"/>
                  </a:lnTo>
                  <a:lnTo>
                    <a:pt x="6249860" y="0"/>
                  </a:lnTo>
                </a:path>
              </a:pathLst>
            </a:custGeom>
            <a:ln w="25399">
              <a:solidFill>
                <a:srgbClr val="9646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5457929" y="617804"/>
            <a:ext cx="6428740" cy="0"/>
          </a:xfrm>
          <a:custGeom>
            <a:avLst/>
            <a:gdLst/>
            <a:ahLst/>
            <a:cxnLst/>
            <a:rect l="l" t="t" r="r" b="b"/>
            <a:pathLst>
              <a:path w="6428740">
                <a:moveTo>
                  <a:pt x="0" y="0"/>
                </a:moveTo>
                <a:lnTo>
                  <a:pt x="642843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57929" y="4048236"/>
            <a:ext cx="6428740" cy="0"/>
          </a:xfrm>
          <a:custGeom>
            <a:avLst/>
            <a:gdLst/>
            <a:ahLst/>
            <a:cxnLst/>
            <a:rect l="l" t="t" r="r" b="b"/>
            <a:pathLst>
              <a:path w="6428740">
                <a:moveTo>
                  <a:pt x="0" y="0"/>
                </a:moveTo>
                <a:lnTo>
                  <a:pt x="642843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19805" y="3921236"/>
            <a:ext cx="598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Fidelity Sans 2"/>
                <a:cs typeface="Fidelity Sans 2"/>
              </a:rPr>
              <a:t>$60,000</a:t>
            </a:r>
            <a:endParaRPr sz="1200">
              <a:latin typeface="Fidelity Sans 2"/>
              <a:cs typeface="Fidelity Sans 2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19805" y="3349431"/>
            <a:ext cx="598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Fidelity Sans 2"/>
                <a:cs typeface="Fidelity Sans 2"/>
              </a:rPr>
              <a:t>$80,000</a:t>
            </a:r>
            <a:endParaRPr sz="1200">
              <a:latin typeface="Fidelity Sans 2"/>
              <a:cs typeface="Fidelity Sans 2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1413" y="2777626"/>
            <a:ext cx="687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Fidelity Sans 2"/>
                <a:cs typeface="Fidelity Sans 2"/>
              </a:rPr>
              <a:t>$100,000</a:t>
            </a:r>
            <a:endParaRPr sz="1200">
              <a:latin typeface="Fidelity Sans 2"/>
              <a:cs typeface="Fidelity Sans 2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1413" y="2205822"/>
            <a:ext cx="687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Fidelity Sans 2"/>
                <a:cs typeface="Fidelity Sans 2"/>
              </a:rPr>
              <a:t>$120,000</a:t>
            </a:r>
            <a:endParaRPr sz="1200">
              <a:latin typeface="Fidelity Sans 2"/>
              <a:cs typeface="Fidelity Sans 2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31413" y="1634017"/>
            <a:ext cx="687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Fidelity Sans 2"/>
                <a:cs typeface="Fidelity Sans 2"/>
              </a:rPr>
              <a:t>$140,000</a:t>
            </a:r>
            <a:endParaRPr sz="1200">
              <a:latin typeface="Fidelity Sans 2"/>
              <a:cs typeface="Fidelity Sans 2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31413" y="1062212"/>
            <a:ext cx="687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Fidelity Sans 2"/>
                <a:cs typeface="Fidelity Sans 2"/>
              </a:rPr>
              <a:t>$160,000</a:t>
            </a:r>
            <a:endParaRPr sz="1200">
              <a:latin typeface="Fidelity Sans 2"/>
              <a:cs typeface="Fidelity Sans 2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31413" y="490408"/>
            <a:ext cx="687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Fidelity Sans 2"/>
                <a:cs typeface="Fidelity Sans 2"/>
              </a:rPr>
              <a:t>$180,000</a:t>
            </a:r>
            <a:endParaRPr sz="1200">
              <a:latin typeface="Fidelity Sans 2"/>
              <a:cs typeface="Fidelity Sans 2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19787" y="4070334"/>
            <a:ext cx="63544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Fidelity Sans 2"/>
                <a:cs typeface="Fidelity Sans 2"/>
              </a:rPr>
              <a:t>Jan-</a:t>
            </a:r>
            <a:r>
              <a:rPr sz="1100" dirty="0">
                <a:latin typeface="Fidelity Sans 2"/>
                <a:cs typeface="Fidelity Sans 2"/>
              </a:rPr>
              <a:t>22</a:t>
            </a:r>
            <a:r>
              <a:rPr sz="1100" spc="130" dirty="0">
                <a:latin typeface="Fidelity Sans 2"/>
                <a:cs typeface="Fidelity Sans 2"/>
              </a:rPr>
              <a:t>  </a:t>
            </a:r>
            <a:r>
              <a:rPr sz="1100" spc="-10" dirty="0">
                <a:latin typeface="Fidelity Sans 2"/>
                <a:cs typeface="Fidelity Sans 2"/>
              </a:rPr>
              <a:t>Apr-</a:t>
            </a:r>
            <a:r>
              <a:rPr sz="1100" dirty="0">
                <a:latin typeface="Fidelity Sans 2"/>
                <a:cs typeface="Fidelity Sans 2"/>
              </a:rPr>
              <a:t>22</a:t>
            </a:r>
            <a:r>
              <a:rPr sz="1100" spc="220" dirty="0">
                <a:latin typeface="Fidelity Sans 2"/>
                <a:cs typeface="Fidelity Sans 2"/>
              </a:rPr>
              <a:t>  </a:t>
            </a:r>
            <a:r>
              <a:rPr sz="1100" spc="-10" dirty="0">
                <a:latin typeface="Fidelity Sans 2"/>
                <a:cs typeface="Fidelity Sans 2"/>
              </a:rPr>
              <a:t>Jul-</a:t>
            </a:r>
            <a:r>
              <a:rPr sz="1100" dirty="0">
                <a:latin typeface="Fidelity Sans 2"/>
                <a:cs typeface="Fidelity Sans 2"/>
              </a:rPr>
              <a:t>22</a:t>
            </a:r>
            <a:r>
              <a:rPr sz="1100" spc="215" dirty="0">
                <a:latin typeface="Fidelity Sans 2"/>
                <a:cs typeface="Fidelity Sans 2"/>
              </a:rPr>
              <a:t>  </a:t>
            </a:r>
            <a:r>
              <a:rPr sz="1100" spc="-10" dirty="0">
                <a:latin typeface="Fidelity Sans 2"/>
                <a:cs typeface="Fidelity Sans 2"/>
              </a:rPr>
              <a:t>Oct-</a:t>
            </a:r>
            <a:r>
              <a:rPr sz="1100" dirty="0">
                <a:latin typeface="Fidelity Sans 2"/>
                <a:cs typeface="Fidelity Sans 2"/>
              </a:rPr>
              <a:t>22</a:t>
            </a:r>
            <a:r>
              <a:rPr sz="1100" spc="125" dirty="0">
                <a:latin typeface="Fidelity Sans 2"/>
                <a:cs typeface="Fidelity Sans 2"/>
              </a:rPr>
              <a:t>  </a:t>
            </a:r>
            <a:r>
              <a:rPr sz="1100" spc="-10" dirty="0">
                <a:latin typeface="Fidelity Sans 2"/>
                <a:cs typeface="Fidelity Sans 2"/>
              </a:rPr>
              <a:t>Jan-</a:t>
            </a:r>
            <a:r>
              <a:rPr sz="1100" dirty="0">
                <a:latin typeface="Fidelity Sans 2"/>
                <a:cs typeface="Fidelity Sans 2"/>
              </a:rPr>
              <a:t>23</a:t>
            </a:r>
            <a:r>
              <a:rPr sz="1100" spc="135" dirty="0">
                <a:latin typeface="Fidelity Sans 2"/>
                <a:cs typeface="Fidelity Sans 2"/>
              </a:rPr>
              <a:t>  </a:t>
            </a:r>
            <a:r>
              <a:rPr sz="1100" spc="-10" dirty="0">
                <a:latin typeface="Fidelity Sans 2"/>
                <a:cs typeface="Fidelity Sans 2"/>
              </a:rPr>
              <a:t>Apr-</a:t>
            </a:r>
            <a:r>
              <a:rPr sz="1100" dirty="0">
                <a:latin typeface="Fidelity Sans 2"/>
                <a:cs typeface="Fidelity Sans 2"/>
              </a:rPr>
              <a:t>23</a:t>
            </a:r>
            <a:r>
              <a:rPr sz="1100" spc="215" dirty="0">
                <a:latin typeface="Fidelity Sans 2"/>
                <a:cs typeface="Fidelity Sans 2"/>
              </a:rPr>
              <a:t>  </a:t>
            </a:r>
            <a:r>
              <a:rPr sz="1100" spc="-10" dirty="0">
                <a:latin typeface="Fidelity Sans 2"/>
                <a:cs typeface="Fidelity Sans 2"/>
              </a:rPr>
              <a:t>Jul-</a:t>
            </a:r>
            <a:r>
              <a:rPr sz="1100" dirty="0">
                <a:latin typeface="Fidelity Sans 2"/>
                <a:cs typeface="Fidelity Sans 2"/>
              </a:rPr>
              <a:t>23</a:t>
            </a:r>
            <a:r>
              <a:rPr sz="1100" spc="220" dirty="0">
                <a:latin typeface="Fidelity Sans 2"/>
                <a:cs typeface="Fidelity Sans 2"/>
              </a:rPr>
              <a:t>  </a:t>
            </a:r>
            <a:r>
              <a:rPr sz="1100" spc="-10" dirty="0">
                <a:latin typeface="Fidelity Sans 2"/>
                <a:cs typeface="Fidelity Sans 2"/>
              </a:rPr>
              <a:t>Oct-</a:t>
            </a:r>
            <a:r>
              <a:rPr sz="1100" dirty="0">
                <a:latin typeface="Fidelity Sans 2"/>
                <a:cs typeface="Fidelity Sans 2"/>
              </a:rPr>
              <a:t>23</a:t>
            </a:r>
            <a:r>
              <a:rPr sz="1100" spc="125" dirty="0">
                <a:latin typeface="Fidelity Sans 2"/>
                <a:cs typeface="Fidelity Sans 2"/>
              </a:rPr>
              <a:t>  </a:t>
            </a:r>
            <a:r>
              <a:rPr sz="1100" spc="-10" dirty="0">
                <a:latin typeface="Fidelity Sans 2"/>
                <a:cs typeface="Fidelity Sans 2"/>
              </a:rPr>
              <a:t>Jan-</a:t>
            </a:r>
            <a:r>
              <a:rPr sz="1100" dirty="0">
                <a:latin typeface="Fidelity Sans 2"/>
                <a:cs typeface="Fidelity Sans 2"/>
              </a:rPr>
              <a:t>24</a:t>
            </a:r>
            <a:r>
              <a:rPr sz="1100" spc="130" dirty="0">
                <a:latin typeface="Fidelity Sans 2"/>
                <a:cs typeface="Fidelity Sans 2"/>
              </a:rPr>
              <a:t>  </a:t>
            </a:r>
            <a:r>
              <a:rPr sz="1100" spc="-10" dirty="0">
                <a:latin typeface="Fidelity Sans 2"/>
                <a:cs typeface="Fidelity Sans 2"/>
              </a:rPr>
              <a:t>Apr-</a:t>
            </a:r>
            <a:r>
              <a:rPr sz="1100" dirty="0">
                <a:latin typeface="Fidelity Sans 2"/>
                <a:cs typeface="Fidelity Sans 2"/>
              </a:rPr>
              <a:t>24</a:t>
            </a:r>
            <a:r>
              <a:rPr sz="1100" spc="220" dirty="0">
                <a:latin typeface="Fidelity Sans 2"/>
                <a:cs typeface="Fidelity Sans 2"/>
              </a:rPr>
              <a:t>  </a:t>
            </a:r>
            <a:r>
              <a:rPr sz="1100" spc="-10" dirty="0">
                <a:latin typeface="Fidelity Sans 2"/>
                <a:cs typeface="Fidelity Sans 2"/>
              </a:rPr>
              <a:t>Jul-</a:t>
            </a:r>
            <a:r>
              <a:rPr sz="1100" dirty="0">
                <a:latin typeface="Fidelity Sans 2"/>
                <a:cs typeface="Fidelity Sans 2"/>
              </a:rPr>
              <a:t>24</a:t>
            </a:r>
            <a:r>
              <a:rPr sz="1100" spc="215" dirty="0">
                <a:latin typeface="Fidelity Sans 2"/>
                <a:cs typeface="Fidelity Sans 2"/>
              </a:rPr>
              <a:t>  </a:t>
            </a:r>
            <a:r>
              <a:rPr sz="1100" spc="-10" dirty="0">
                <a:latin typeface="Fidelity Sans 2"/>
                <a:cs typeface="Fidelity Sans 2"/>
              </a:rPr>
              <a:t>Oct-</a:t>
            </a:r>
            <a:r>
              <a:rPr sz="1100" spc="-25" dirty="0">
                <a:latin typeface="Fidelity Sans 2"/>
                <a:cs typeface="Fidelity Sans 2"/>
              </a:rPr>
              <a:t>24</a:t>
            </a:r>
            <a:endParaRPr sz="1100">
              <a:latin typeface="Fidelity Sans 2"/>
              <a:cs typeface="Fidelity Sans 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306820" y="4604772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34925">
            <a:solidFill>
              <a:srgbClr val="3880F3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649402" y="4433107"/>
            <a:ext cx="3529329" cy="91503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100" spc="-10" dirty="0">
                <a:latin typeface="Fidelity Sans 2"/>
                <a:cs typeface="Fidelity Sans 2"/>
              </a:rPr>
              <a:t>Breakeven</a:t>
            </a:r>
            <a:endParaRPr sz="1100">
              <a:latin typeface="Fidelity Sans 2"/>
              <a:cs typeface="Fidelity Sans 2"/>
            </a:endParaRPr>
          </a:p>
          <a:p>
            <a:pPr marL="47625" marR="5080">
              <a:lnSpc>
                <a:spcPct val="132600"/>
              </a:lnSpc>
            </a:pPr>
            <a:r>
              <a:rPr sz="1100" dirty="0">
                <a:latin typeface="Fidelity Sans 2"/>
                <a:cs typeface="Fidelity Sans 2"/>
              </a:rPr>
              <a:t>Stay</a:t>
            </a:r>
            <a:r>
              <a:rPr sz="1100" spc="-55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the</a:t>
            </a:r>
            <a:r>
              <a:rPr sz="1100" spc="-45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course,</a:t>
            </a:r>
            <a:r>
              <a:rPr sz="1100" spc="-35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keep</a:t>
            </a:r>
            <a:r>
              <a:rPr sz="1100" spc="-40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contributing,</a:t>
            </a:r>
            <a:r>
              <a:rPr sz="1100" spc="-40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rebalance</a:t>
            </a:r>
            <a:r>
              <a:rPr sz="1100" spc="-45" dirty="0">
                <a:latin typeface="Fidelity Sans 2"/>
                <a:cs typeface="Fidelity Sans 2"/>
              </a:rPr>
              <a:t> </a:t>
            </a:r>
            <a:r>
              <a:rPr sz="1100" spc="-10" dirty="0">
                <a:latin typeface="Fidelity Sans 2"/>
                <a:cs typeface="Fidelity Sans 2"/>
              </a:rPr>
              <a:t>annually </a:t>
            </a:r>
            <a:r>
              <a:rPr sz="1100" dirty="0">
                <a:latin typeface="Fidelity Sans 2"/>
                <a:cs typeface="Fidelity Sans 2"/>
              </a:rPr>
              <a:t>Move</a:t>
            </a:r>
            <a:r>
              <a:rPr sz="1100" spc="-25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to</a:t>
            </a:r>
            <a:r>
              <a:rPr sz="1100" spc="-25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cash,</a:t>
            </a:r>
            <a:r>
              <a:rPr sz="1100" spc="-20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keep</a:t>
            </a:r>
            <a:r>
              <a:rPr sz="1100" spc="-30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contributing</a:t>
            </a:r>
            <a:r>
              <a:rPr sz="1100" spc="-20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to</a:t>
            </a:r>
            <a:r>
              <a:rPr sz="1100" spc="-35" dirty="0">
                <a:latin typeface="Fidelity Sans 2"/>
                <a:cs typeface="Fidelity Sans 2"/>
              </a:rPr>
              <a:t> </a:t>
            </a:r>
            <a:r>
              <a:rPr sz="1100" spc="-20" dirty="0">
                <a:latin typeface="Fidelity Sans 2"/>
                <a:cs typeface="Fidelity Sans 2"/>
              </a:rPr>
              <a:t>cash</a:t>
            </a:r>
            <a:endParaRPr sz="1100">
              <a:latin typeface="Fidelity Sans 2"/>
              <a:cs typeface="Fidelity Sans 2"/>
            </a:endParaRPr>
          </a:p>
          <a:p>
            <a:pPr marL="47625">
              <a:lnSpc>
                <a:spcPct val="100000"/>
              </a:lnSpc>
              <a:spcBef>
                <a:spcPts val="430"/>
              </a:spcBef>
            </a:pPr>
            <a:r>
              <a:rPr sz="1100" dirty="0">
                <a:latin typeface="Fidelity Sans 2"/>
                <a:cs typeface="Fidelity Sans 2"/>
              </a:rPr>
              <a:t>Move</a:t>
            </a:r>
            <a:r>
              <a:rPr sz="1100" spc="-15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to</a:t>
            </a:r>
            <a:r>
              <a:rPr sz="1100" spc="-15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cash,</a:t>
            </a:r>
            <a:r>
              <a:rPr sz="1100" spc="-15" dirty="0">
                <a:latin typeface="Fidelity Sans 2"/>
                <a:cs typeface="Fidelity Sans 2"/>
              </a:rPr>
              <a:t> </a:t>
            </a:r>
            <a:r>
              <a:rPr sz="1100" dirty="0">
                <a:latin typeface="Fidelity Sans 2"/>
                <a:cs typeface="Fidelity Sans 2"/>
              </a:rPr>
              <a:t>stop</a:t>
            </a:r>
            <a:r>
              <a:rPr sz="1100" spc="-30" dirty="0">
                <a:latin typeface="Fidelity Sans 2"/>
                <a:cs typeface="Fidelity Sans 2"/>
              </a:rPr>
              <a:t> </a:t>
            </a:r>
            <a:r>
              <a:rPr sz="1100" spc="-10" dirty="0">
                <a:latin typeface="Fidelity Sans 2"/>
                <a:cs typeface="Fidelity Sans 2"/>
              </a:rPr>
              <a:t>contributing</a:t>
            </a:r>
            <a:endParaRPr sz="1100">
              <a:latin typeface="Fidelity Sans 2"/>
              <a:cs typeface="Fidelity Sans 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306820" y="4827084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25400">
            <a:solidFill>
              <a:srgbClr val="30C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06820" y="5049397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25400">
            <a:solidFill>
              <a:srgbClr val="6AD4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06820" y="5271710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25400">
            <a:solidFill>
              <a:srgbClr val="9646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4927"/>
            <a:ext cx="2191562" cy="785735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4568316" y="5499849"/>
            <a:ext cx="7263130" cy="1345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 marR="5080">
              <a:lnSpc>
                <a:spcPct val="100000"/>
              </a:lnSpc>
              <a:spcBef>
                <a:spcPts val="100"/>
              </a:spcBef>
            </a:pP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1</a:t>
            </a:r>
            <a:r>
              <a:rPr sz="800" b="0" spc="-3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–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For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illustration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only.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The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charts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assume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starting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balance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of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$100,000</a:t>
            </a:r>
            <a:r>
              <a:rPr sz="800" b="0" spc="-4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invested</a:t>
            </a:r>
            <a:r>
              <a:rPr sz="800" b="0" spc="-3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in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growth</a:t>
            </a:r>
            <a:r>
              <a:rPr sz="800" b="0" spc="-3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TAM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(70%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stocks,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20%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bonds,</a:t>
            </a:r>
            <a:r>
              <a:rPr sz="800" b="0" spc="-3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and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5%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cash).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Stocks</a:t>
            </a:r>
            <a:r>
              <a:rPr sz="800" b="0" spc="-3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are</a:t>
            </a:r>
            <a:r>
              <a:rPr sz="800" b="0" spc="50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represented</a:t>
            </a:r>
            <a:r>
              <a:rPr sz="800" b="0" spc="-5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by the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Dow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Jones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Total</a:t>
            </a:r>
            <a:r>
              <a:rPr sz="800" b="0" spc="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Stock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Market</a:t>
            </a:r>
            <a:r>
              <a:rPr sz="800" b="0" spc="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Index.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Bonds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are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represented</a:t>
            </a:r>
            <a:r>
              <a:rPr sz="800" b="0" spc="-5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by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the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Barclays</a:t>
            </a:r>
            <a:r>
              <a:rPr sz="800" b="0" spc="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Aggregate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 Bond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Index.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Cash is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represented</a:t>
            </a:r>
            <a:r>
              <a:rPr sz="800" b="0" spc="-4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by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the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IA SBBI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US</a:t>
            </a:r>
            <a:r>
              <a:rPr sz="800" b="0" spc="50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30-day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T-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Bill. The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stay</a:t>
            </a:r>
            <a:r>
              <a:rPr sz="800" b="0" spc="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the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course</a:t>
            </a:r>
            <a:r>
              <a:rPr sz="800" b="0" spc="-3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scenario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assumes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keeping</a:t>
            </a:r>
            <a:r>
              <a:rPr sz="800" b="0" spc="-3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investment</a:t>
            </a:r>
            <a:r>
              <a:rPr sz="800" b="0" spc="-3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in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the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same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asset</a:t>
            </a:r>
            <a:r>
              <a:rPr sz="800" b="0" spc="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mix,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annual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rebalancing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and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additional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contributions</a:t>
            </a:r>
            <a:r>
              <a:rPr sz="800" b="0" spc="-4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of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$10,000</a:t>
            </a:r>
            <a:r>
              <a:rPr sz="800" b="0" spc="-4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per</a:t>
            </a:r>
            <a:r>
              <a:rPr sz="800" b="0" spc="50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year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to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the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same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asset mix.</a:t>
            </a:r>
            <a:r>
              <a:rPr sz="800" b="0" spc="-3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The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bail</a:t>
            </a:r>
            <a:r>
              <a:rPr sz="800" b="0" spc="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out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scenario</a:t>
            </a:r>
            <a:r>
              <a:rPr sz="800" b="0" spc="-3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assumes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moving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to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cash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in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July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2022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after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market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dropped</a:t>
            </a:r>
            <a:r>
              <a:rPr sz="800" b="0" spc="-4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20%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and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additional</a:t>
            </a:r>
            <a:r>
              <a:rPr sz="800" b="0" spc="-3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contributions</a:t>
            </a:r>
            <a:r>
              <a:rPr sz="800" b="0" spc="-4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of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$10,000</a:t>
            </a:r>
            <a:r>
              <a:rPr sz="800" b="0" spc="-4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per</a:t>
            </a:r>
            <a:r>
              <a:rPr sz="800" b="0" spc="50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year to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cash.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The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give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up</a:t>
            </a:r>
            <a:r>
              <a:rPr sz="800" b="0" spc="-3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scenario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assumes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moving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to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cash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in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July 2022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after market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dropped</a:t>
            </a:r>
            <a:r>
              <a:rPr sz="800" b="0" spc="-4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20%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and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no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contributions.</a:t>
            </a:r>
            <a:r>
              <a:rPr sz="800" b="0" spc="-4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Time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periods</a:t>
            </a:r>
            <a:r>
              <a:rPr sz="800" b="0" spc="-4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show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balance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changes</a:t>
            </a:r>
            <a:r>
              <a:rPr sz="800" b="0" spc="50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from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the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January 2022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to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December</a:t>
            </a:r>
            <a:r>
              <a:rPr sz="800" b="0" spc="-4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2024.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Balances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do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not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show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the</a:t>
            </a:r>
            <a:r>
              <a:rPr sz="800" b="0" spc="-2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impact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of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taxes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or</a:t>
            </a:r>
            <a:r>
              <a:rPr sz="800" b="0" spc="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expenses.</a:t>
            </a:r>
            <a:r>
              <a:rPr sz="800" b="0" spc="-4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Past</a:t>
            </a:r>
            <a:r>
              <a:rPr sz="800" b="0" spc="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performance</a:t>
            </a:r>
            <a:r>
              <a:rPr sz="800" b="0" spc="-5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is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not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a</a:t>
            </a:r>
            <a:r>
              <a:rPr sz="800" b="0" spc="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guarantee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of</a:t>
            </a:r>
            <a:r>
              <a:rPr sz="800" b="0" spc="-20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future</a:t>
            </a:r>
            <a:r>
              <a:rPr sz="800" b="0" spc="-3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results.</a:t>
            </a:r>
            <a:endParaRPr sz="800">
              <a:latin typeface="Fidelity Sans 2 Light"/>
              <a:cs typeface="Fidelity Sans 2 Light"/>
            </a:endParaRPr>
          </a:p>
          <a:p>
            <a:pPr marL="26670">
              <a:lnSpc>
                <a:spcPct val="100000"/>
              </a:lnSpc>
              <a:spcBef>
                <a:spcPts val="5"/>
              </a:spcBef>
            </a:pP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Source:</a:t>
            </a:r>
            <a:r>
              <a:rPr sz="800" b="0" spc="-1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Fidelity</a:t>
            </a:r>
            <a:r>
              <a:rPr sz="800" b="0" spc="-5" dirty="0">
                <a:solidFill>
                  <a:srgbClr val="7D7D7D"/>
                </a:solidFill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Financial </a:t>
            </a:r>
            <a:r>
              <a:rPr sz="800" b="0" dirty="0">
                <a:solidFill>
                  <a:srgbClr val="7D7D7D"/>
                </a:solidFill>
                <a:latin typeface="Fidelity Sans 2 Light"/>
                <a:cs typeface="Fidelity Sans 2 Light"/>
              </a:rPr>
              <a:t>Solutions </a:t>
            </a:r>
            <a:r>
              <a:rPr sz="800" b="0" spc="-10" dirty="0">
                <a:solidFill>
                  <a:srgbClr val="7D7D7D"/>
                </a:solidFill>
                <a:latin typeface="Fidelity Sans 2 Light"/>
                <a:cs typeface="Fidelity Sans 2 Light"/>
              </a:rPr>
              <a:t>Team.</a:t>
            </a:r>
            <a:endParaRPr sz="800">
              <a:latin typeface="Fidelity Sans 2 Light"/>
              <a:cs typeface="Fidelity Sans 2 Light"/>
            </a:endParaRPr>
          </a:p>
          <a:p>
            <a:pPr marL="12700">
              <a:lnSpc>
                <a:spcPts val="1425"/>
              </a:lnSpc>
              <a:spcBef>
                <a:spcPts val="470"/>
              </a:spcBef>
            </a:pPr>
            <a:r>
              <a:rPr sz="1200" b="1" dirty="0">
                <a:latin typeface="Fidelity Sans"/>
                <a:cs typeface="Fidelity Sans"/>
              </a:rPr>
              <a:t>Investing</a:t>
            </a:r>
            <a:r>
              <a:rPr sz="1200" b="1" spc="-30" dirty="0">
                <a:latin typeface="Fidelity Sans"/>
                <a:cs typeface="Fidelity Sans"/>
              </a:rPr>
              <a:t> </a:t>
            </a:r>
            <a:r>
              <a:rPr sz="1200" b="1" dirty="0">
                <a:latin typeface="Fidelity Sans"/>
                <a:cs typeface="Fidelity Sans"/>
              </a:rPr>
              <a:t>involves</a:t>
            </a:r>
            <a:r>
              <a:rPr sz="1200" b="1" spc="-15" dirty="0">
                <a:latin typeface="Fidelity Sans"/>
                <a:cs typeface="Fidelity Sans"/>
              </a:rPr>
              <a:t> </a:t>
            </a:r>
            <a:r>
              <a:rPr sz="1200" b="1" dirty="0">
                <a:latin typeface="Fidelity Sans"/>
                <a:cs typeface="Fidelity Sans"/>
              </a:rPr>
              <a:t>risk,</a:t>
            </a:r>
            <a:r>
              <a:rPr sz="1200" b="1" spc="-5" dirty="0">
                <a:latin typeface="Fidelity Sans"/>
                <a:cs typeface="Fidelity Sans"/>
              </a:rPr>
              <a:t> </a:t>
            </a:r>
            <a:r>
              <a:rPr sz="1200" b="1" dirty="0">
                <a:latin typeface="Fidelity Sans"/>
                <a:cs typeface="Fidelity Sans"/>
              </a:rPr>
              <a:t>including</a:t>
            </a:r>
            <a:r>
              <a:rPr sz="1200" b="1" spc="-35" dirty="0">
                <a:latin typeface="Fidelity Sans"/>
                <a:cs typeface="Fidelity Sans"/>
              </a:rPr>
              <a:t> </a:t>
            </a:r>
            <a:r>
              <a:rPr sz="1200" b="1" dirty="0">
                <a:latin typeface="Fidelity Sans"/>
                <a:cs typeface="Fidelity Sans"/>
              </a:rPr>
              <a:t>the</a:t>
            </a:r>
            <a:r>
              <a:rPr sz="1200" b="1" spc="-25" dirty="0">
                <a:latin typeface="Fidelity Sans"/>
                <a:cs typeface="Fidelity Sans"/>
              </a:rPr>
              <a:t> </a:t>
            </a:r>
            <a:r>
              <a:rPr sz="1200" b="1" dirty="0">
                <a:latin typeface="Fidelity Sans"/>
                <a:cs typeface="Fidelity Sans"/>
              </a:rPr>
              <a:t>risk</a:t>
            </a:r>
            <a:r>
              <a:rPr sz="1200" b="1" spc="-20" dirty="0">
                <a:latin typeface="Fidelity Sans"/>
                <a:cs typeface="Fidelity Sans"/>
              </a:rPr>
              <a:t> </a:t>
            </a:r>
            <a:r>
              <a:rPr sz="1200" b="1" dirty="0">
                <a:latin typeface="Fidelity Sans"/>
                <a:cs typeface="Fidelity Sans"/>
              </a:rPr>
              <a:t>of</a:t>
            </a:r>
            <a:r>
              <a:rPr sz="1200" b="1" spc="-10" dirty="0">
                <a:latin typeface="Fidelity Sans"/>
                <a:cs typeface="Fidelity Sans"/>
              </a:rPr>
              <a:t> loss.</a:t>
            </a:r>
            <a:endParaRPr sz="1200">
              <a:latin typeface="Fidelity Sans"/>
              <a:cs typeface="Fidelity Sans"/>
            </a:endParaRPr>
          </a:p>
          <a:p>
            <a:pPr marL="12700">
              <a:lnSpc>
                <a:spcPts val="880"/>
              </a:lnSpc>
            </a:pPr>
            <a:r>
              <a:rPr sz="800" b="0" dirty="0">
                <a:latin typeface="Fidelity Sans 2 Light"/>
                <a:cs typeface="Fidelity Sans 2 Light"/>
              </a:rPr>
              <a:t>Fidelity</a:t>
            </a:r>
            <a:r>
              <a:rPr sz="800" b="0" spc="-5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Brokerage</a:t>
            </a:r>
            <a:r>
              <a:rPr sz="800" b="0" spc="-5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Services</a:t>
            </a:r>
            <a:r>
              <a:rPr sz="800" b="0" spc="-5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LLC, Member</a:t>
            </a:r>
            <a:r>
              <a:rPr sz="800" b="0" spc="-5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NYSE,</a:t>
            </a:r>
            <a:r>
              <a:rPr sz="800" b="0" spc="-5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SIPC,</a:t>
            </a:r>
            <a:r>
              <a:rPr sz="800" b="0" spc="-5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900 Salem</a:t>
            </a:r>
            <a:r>
              <a:rPr sz="800" b="0" spc="-5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Street,</a:t>
            </a:r>
            <a:r>
              <a:rPr sz="800" b="0" spc="-5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Smithfield, RI</a:t>
            </a:r>
            <a:r>
              <a:rPr sz="800" b="0" spc="-5" dirty="0"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latin typeface="Fidelity Sans 2 Light"/>
                <a:cs typeface="Fidelity Sans 2 Light"/>
              </a:rPr>
              <a:t>02917</a:t>
            </a:r>
            <a:endParaRPr sz="800">
              <a:latin typeface="Fidelity Sans 2 Light"/>
              <a:cs typeface="Fidelity Sans 2 Light"/>
            </a:endParaRPr>
          </a:p>
          <a:p>
            <a:pPr marL="12700">
              <a:lnSpc>
                <a:spcPts val="894"/>
              </a:lnSpc>
            </a:pPr>
            <a:r>
              <a:rPr sz="800" b="0" dirty="0">
                <a:latin typeface="Fidelity Sans 2 Light"/>
                <a:cs typeface="Fidelity Sans 2 Light"/>
              </a:rPr>
              <a:t>©</a:t>
            </a:r>
            <a:r>
              <a:rPr sz="800" b="0" spc="-5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2025</a:t>
            </a:r>
            <a:r>
              <a:rPr sz="800" b="0" spc="-20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FMR</a:t>
            </a:r>
            <a:r>
              <a:rPr sz="800" b="0" spc="-5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LLC.</a:t>
            </a:r>
            <a:r>
              <a:rPr sz="800" b="0" spc="-20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All</a:t>
            </a:r>
            <a:r>
              <a:rPr sz="800" b="0" spc="10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rights</a:t>
            </a:r>
            <a:r>
              <a:rPr sz="800" b="0" spc="-15" dirty="0">
                <a:latin typeface="Fidelity Sans 2 Light"/>
                <a:cs typeface="Fidelity Sans 2 Light"/>
              </a:rPr>
              <a:t> </a:t>
            </a:r>
            <a:r>
              <a:rPr sz="800" b="0" dirty="0">
                <a:latin typeface="Fidelity Sans 2 Light"/>
                <a:cs typeface="Fidelity Sans 2 Light"/>
              </a:rPr>
              <a:t>reserved.</a:t>
            </a:r>
            <a:r>
              <a:rPr sz="800" b="0" spc="-20" dirty="0">
                <a:latin typeface="Fidelity Sans 2 Light"/>
                <a:cs typeface="Fidelity Sans 2 Light"/>
              </a:rPr>
              <a:t> </a:t>
            </a:r>
            <a:r>
              <a:rPr sz="800" b="0" spc="-10" dirty="0">
                <a:latin typeface="Fidelity Sans 2 Light"/>
                <a:cs typeface="Fidelity Sans 2 Light"/>
              </a:rPr>
              <a:t>776939.6.0</a:t>
            </a:r>
            <a:endParaRPr sz="800">
              <a:latin typeface="Fidelity Sans 2 Light"/>
              <a:cs typeface="Fidelity Sans 2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372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Fidelity Sans</vt:lpstr>
      <vt:lpstr>Fidelity Sans 2</vt:lpstr>
      <vt:lpstr>Fidelity Sans 2 Light</vt:lpstr>
      <vt:lpstr>Fidelity Slab Light</vt:lpstr>
      <vt:lpstr>Office Theme</vt:lpstr>
      <vt:lpstr>The historical benefit of “staying the course” during market swings</vt:lpstr>
    </vt:vector>
  </TitlesOfParts>
  <Company>Fidelity Investments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Davidson, Brian</dc:creator>
  <cp:lastModifiedBy>Bradley, Elayna</cp:lastModifiedBy>
  <cp:revision>1</cp:revision>
  <dcterms:created xsi:type="dcterms:W3CDTF">2025-07-08T19:39:46Z</dcterms:created>
  <dcterms:modified xsi:type="dcterms:W3CDTF">2025-07-14T20:38:20Z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1_Office Theme:8</vt:lpwstr>
  </property>
  <property fmtid="{D5CDD505-2E9C-101B-9397-08002B2CF9AE}" pid="3" name="ClassificationContentMarkingFooterText">
    <vt:lpwstr>Fidelity Internal Information</vt:lpwstr>
  </property>
  <property fmtid="{D5CDD505-2E9C-101B-9397-08002B2CF9AE}" pid="4" name="ContentTypeId">
    <vt:lpwstr>0x0101000BE96A5D16A52A408843477A831A5BA6</vt:lpwstr>
  </property>
  <property fmtid="{D5CDD505-2E9C-101B-9397-08002B2CF9AE}" pid="5" name="Created">
    <vt:filetime>2025-06-25T00:00:00Z</vt:filetime>
  </property>
  <property fmtid="{D5CDD505-2E9C-101B-9397-08002B2CF9AE}" pid="6" name="Creator">
    <vt:lpwstr>Acrobat PDFMaker 25 for PowerPoint</vt:lpwstr>
  </property>
  <property fmtid="{D5CDD505-2E9C-101B-9397-08002B2CF9AE}" pid="7" name="LastSaved">
    <vt:filetime>2025-07-08T00:00:00Z</vt:filetime>
  </property>
  <property fmtid="{D5CDD505-2E9C-101B-9397-08002B2CF9AE}" pid="8" name="MSIP_Label_03b2c423-eb5a-467c-866f-c54b6721c0c4_ActionId">
    <vt:lpwstr>96436372-2a1a-4ff2-aed7-4af76e4dc1f1</vt:lpwstr>
  </property>
  <property fmtid="{D5CDD505-2E9C-101B-9397-08002B2CF9AE}" pid="9" name="MSIP_Label_03b2c423-eb5a-467c-866f-c54b6721c0c4_ContentBits">
    <vt:lpwstr>2</vt:lpwstr>
  </property>
  <property fmtid="{D5CDD505-2E9C-101B-9397-08002B2CF9AE}" pid="10" name="MSIP_Label_03b2c423-eb5a-467c-866f-c54b6721c0c4_Enabled">
    <vt:lpwstr>true</vt:lpwstr>
  </property>
  <property fmtid="{D5CDD505-2E9C-101B-9397-08002B2CF9AE}" pid="11" name="MSIP_Label_03b2c423-eb5a-467c-866f-c54b6721c0c4_Method">
    <vt:lpwstr>Privileged</vt:lpwstr>
  </property>
  <property fmtid="{D5CDD505-2E9C-101B-9397-08002B2CF9AE}" pid="12" name="MSIP_Label_03b2c423-eb5a-467c-866f-c54b6721c0c4_Name">
    <vt:lpwstr>Fidelity Internal</vt:lpwstr>
  </property>
  <property fmtid="{D5CDD505-2E9C-101B-9397-08002B2CF9AE}" pid="13" name="MSIP_Label_03b2c423-eb5a-467c-866f-c54b6721c0c4_SetDate">
    <vt:lpwstr>2025-06-18T17:23:15Z</vt:lpwstr>
  </property>
  <property fmtid="{D5CDD505-2E9C-101B-9397-08002B2CF9AE}" pid="14" name="MSIP_Label_03b2c423-eb5a-467c-866f-c54b6721c0c4_SiteId">
    <vt:lpwstr>7521acbc-a68c-41e5-a975-1cf83066dd19</vt:lpwstr>
  </property>
  <property fmtid="{D5CDD505-2E9C-101B-9397-08002B2CF9AE}" pid="15" name="Producer">
    <vt:lpwstr>Adobe PDF Library 25.1.51</vt:lpwstr>
  </property>
</Properties>
</file>